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789" r:id="rId2"/>
    <p:sldId id="788" r:id="rId3"/>
    <p:sldId id="784" r:id="rId4"/>
    <p:sldId id="785" r:id="rId5"/>
    <p:sldId id="786" r:id="rId6"/>
    <p:sldId id="790" r:id="rId7"/>
    <p:sldId id="783" r:id="rId8"/>
  </p:sldIdLst>
  <p:sldSz cx="9144000" cy="5143500" type="screen16x9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E96032"/>
    <a:srgbClr val="FFFFFF"/>
    <a:srgbClr val="E96132"/>
    <a:srgbClr val="F8F8F8"/>
    <a:srgbClr val="747577"/>
    <a:srgbClr val="FF9933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2" autoAdjust="0"/>
    <p:restoredTop sz="95226" autoAdjust="0"/>
  </p:normalViewPr>
  <p:slideViewPr>
    <p:cSldViewPr>
      <p:cViewPr varScale="1">
        <p:scale>
          <a:sx n="133" d="100"/>
          <a:sy n="133" d="100"/>
        </p:scale>
        <p:origin x="132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2712" y="-77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8"/>
          </a:xfrm>
          <a:prstGeom prst="rect">
            <a:avLst/>
          </a:prstGeom>
        </p:spPr>
        <p:txBody>
          <a:bodyPr vert="horz" lIns="91423" tIns="45712" rIns="91423" bIns="4571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08"/>
          </a:xfrm>
          <a:prstGeom prst="rect">
            <a:avLst/>
          </a:prstGeom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5E0E5895-996C-4451-9E34-3B090AF24A2D}" type="datetime1">
              <a:rPr lang="fr-FR"/>
              <a:pPr>
                <a:defRPr/>
              </a:pPr>
              <a:t>23/07/2026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243"/>
            <a:ext cx="2946400" cy="496808"/>
          </a:xfrm>
          <a:prstGeom prst="rect">
            <a:avLst/>
          </a:prstGeom>
        </p:spPr>
        <p:txBody>
          <a:bodyPr vert="horz" lIns="91423" tIns="45712" rIns="91423" bIns="4571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9" y="9428243"/>
            <a:ext cx="2946400" cy="496808"/>
          </a:xfrm>
          <a:prstGeom prst="rect">
            <a:avLst/>
          </a:prstGeom>
        </p:spPr>
        <p:txBody>
          <a:bodyPr vert="horz" wrap="square" lIns="91423" tIns="45712" rIns="91423" bIns="4571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0DDD126E-1F8C-4849-8C43-33445DE098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4790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8"/>
          </a:xfrm>
          <a:prstGeom prst="rect">
            <a:avLst/>
          </a:prstGeom>
        </p:spPr>
        <p:txBody>
          <a:bodyPr vert="horz" lIns="91423" tIns="45712" rIns="91423" bIns="45712" rtlCol="0"/>
          <a:lstStyle>
            <a:lvl1pPr algn="l">
              <a:defRPr sz="1200"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08"/>
          </a:xfrm>
          <a:prstGeom prst="rect">
            <a:avLst/>
          </a:prstGeom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9CF27134-4E63-4FAE-ACB6-8AF4529F86B1}" type="datetime1">
              <a:rPr lang="fr-FR"/>
              <a:pPr>
                <a:defRPr/>
              </a:pPr>
              <a:t>23/07/2026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3" tIns="45712" rIns="91423" bIns="45712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1" y="4714122"/>
            <a:ext cx="5438775" cy="4468099"/>
          </a:xfrm>
          <a:prstGeom prst="rect">
            <a:avLst/>
          </a:prstGeom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243"/>
            <a:ext cx="2946400" cy="496808"/>
          </a:xfrm>
          <a:prstGeom prst="rect">
            <a:avLst/>
          </a:prstGeom>
        </p:spPr>
        <p:txBody>
          <a:bodyPr vert="horz" lIns="91423" tIns="45712" rIns="91423" bIns="45712" rtlCol="0" anchor="b"/>
          <a:lstStyle>
            <a:lvl1pPr algn="l">
              <a:defRPr sz="1200"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9" y="9428243"/>
            <a:ext cx="2946400" cy="496808"/>
          </a:xfrm>
          <a:prstGeom prst="rect">
            <a:avLst/>
          </a:prstGeom>
        </p:spPr>
        <p:txBody>
          <a:bodyPr vert="horz" wrap="square" lIns="91423" tIns="45712" rIns="91423" bIns="4571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F26FC311-8F54-44AF-95FE-C026A31545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408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12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openxmlformats.org/officeDocument/2006/relationships/image" Target="../media/image7.jpg"/><Relationship Id="rId4" Type="http://schemas.openxmlformats.org/officeDocument/2006/relationships/image" Target="../media/image2.jpeg"/><Relationship Id="rId9" Type="http://schemas.microsoft.com/office/2007/relationships/hdphoto" Target="../media/hdphoto2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mie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09" y="102940"/>
            <a:ext cx="906723" cy="913005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928" y="0"/>
            <a:ext cx="1772568" cy="120359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388350" y="-20538"/>
            <a:ext cx="755650" cy="195263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8820150" y="4893469"/>
            <a:ext cx="323850" cy="250031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547814" y="2283718"/>
            <a:ext cx="2663825" cy="2858592"/>
          </a:xfrm>
          <a:prstGeom prst="rect">
            <a:avLst/>
          </a:prstGeom>
          <a:solidFill>
            <a:srgbClr val="EAEAEA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8" name="Titre 17"/>
          <p:cNvSpPr>
            <a:spLocks noGrp="1"/>
          </p:cNvSpPr>
          <p:nvPr>
            <p:ph type="title" hasCustomPrompt="1"/>
          </p:nvPr>
        </p:nvSpPr>
        <p:spPr>
          <a:xfrm>
            <a:off x="4644008" y="2841780"/>
            <a:ext cx="4032448" cy="666074"/>
          </a:xfrm>
          <a:prstGeom prst="rect">
            <a:avLst/>
          </a:prstGeom>
        </p:spPr>
        <p:txBody>
          <a:bodyPr vert="horz"/>
          <a:lstStyle>
            <a:lvl1pPr algn="r"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/>
                <a:cs typeface="Arial Narrow"/>
              </a:defRPr>
            </a:lvl1pPr>
          </a:lstStyle>
          <a:p>
            <a:r>
              <a:rPr lang="fr-FR" dirty="0"/>
              <a:t>Titre de la présentation</a:t>
            </a:r>
          </a:p>
        </p:txBody>
      </p:sp>
      <p:pic>
        <p:nvPicPr>
          <p:cNvPr id="16" name="Imag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89" y="1131590"/>
            <a:ext cx="28082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 userDrawn="1"/>
        </p:nvSpPr>
        <p:spPr>
          <a:xfrm>
            <a:off x="0" y="1275606"/>
            <a:ext cx="1331913" cy="215900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22" name="Image 2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7" y="30932"/>
            <a:ext cx="1205060" cy="1040408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0"/>
            <a:ext cx="1413431" cy="1164569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 userDrawn="1"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027" y="0"/>
            <a:ext cx="1408237" cy="1127110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548138"/>
            <a:ext cx="419301" cy="470346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20" y="4479296"/>
            <a:ext cx="675188" cy="612734"/>
          </a:xfrm>
          <a:prstGeom prst="rect">
            <a:avLst/>
          </a:prstGeom>
        </p:spPr>
      </p:pic>
      <p:sp>
        <p:nvSpPr>
          <p:cNvPr id="31" name="ZoneTexte 15"/>
          <p:cNvSpPr txBox="1">
            <a:spLocks noChangeArrowheads="1"/>
          </p:cNvSpPr>
          <p:nvPr userDrawn="1"/>
        </p:nvSpPr>
        <p:spPr bwMode="auto">
          <a:xfrm>
            <a:off x="1539676" y="4443958"/>
            <a:ext cx="2671963" cy="261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fr-FR" altLang="fr-FR" sz="1100" b="1" dirty="0">
                <a:solidFill>
                  <a:srgbClr val="E96132"/>
                </a:solidFill>
                <a:latin typeface="Arial" charset="0"/>
                <a:ea typeface="+mn-ea"/>
              </a:rPr>
              <a:t>www.bea.aero      </a:t>
            </a:r>
            <a:r>
              <a:rPr lang="fr-FR" altLang="fr-FR" sz="1100" b="1" baseline="0" dirty="0">
                <a:solidFill>
                  <a:srgbClr val="E96132"/>
                </a:solidFill>
                <a:latin typeface="Arial" charset="0"/>
                <a:ea typeface="+mn-ea"/>
              </a:rPr>
              <a:t>   </a:t>
            </a:r>
            <a:r>
              <a:rPr lang="fr-FR" altLang="fr-FR" sz="1100" b="1" dirty="0">
                <a:solidFill>
                  <a:srgbClr val="E96132"/>
                </a:solidFill>
                <a:latin typeface="Arial" charset="0"/>
                <a:ea typeface="+mn-ea"/>
              </a:rPr>
              <a:t>@</a:t>
            </a:r>
            <a:r>
              <a:rPr lang="fr-FR" altLang="fr-FR" sz="1100" b="1" dirty="0" err="1">
                <a:solidFill>
                  <a:srgbClr val="E96132"/>
                </a:solidFill>
                <a:latin typeface="Arial" charset="0"/>
                <a:ea typeface="+mn-ea"/>
              </a:rPr>
              <a:t>BEA_Aero</a:t>
            </a:r>
            <a:r>
              <a:rPr lang="fr-FR" altLang="fr-FR" sz="1100" b="1" dirty="0">
                <a:solidFill>
                  <a:srgbClr val="E96132"/>
                </a:solidFill>
                <a:latin typeface="Arial" charset="0"/>
                <a:ea typeface="+mn-ea"/>
              </a:rPr>
              <a:t> </a:t>
            </a:r>
          </a:p>
        </p:txBody>
      </p:sp>
      <p:pic>
        <p:nvPicPr>
          <p:cNvPr id="1026" name="Picture 2" descr="X Logo - Vecteurs et PSD gratuits à télécharger">
            <a:extLst>
              <a:ext uri="{FF2B5EF4-FFF2-40B4-BE49-F238E27FC236}">
                <a16:creationId xmlns:a16="http://schemas.microsoft.com/office/drawing/2014/main" id="{8107DA3B-ADCA-D9B2-D50E-AC9567C618B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3601" r="12201" b="13601"/>
          <a:stretch/>
        </p:blipFill>
        <p:spPr bwMode="auto">
          <a:xfrm>
            <a:off x="2843820" y="4470752"/>
            <a:ext cx="216023" cy="20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985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20150" y="4893469"/>
            <a:ext cx="323850" cy="250031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388350" y="0"/>
            <a:ext cx="755650" cy="195263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547814" y="4880372"/>
            <a:ext cx="2663825" cy="1238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Espace réservé du texte 14"/>
          <p:cNvSpPr>
            <a:spLocks noGrp="1"/>
          </p:cNvSpPr>
          <p:nvPr>
            <p:ph idx="1"/>
          </p:nvPr>
        </p:nvSpPr>
        <p:spPr bwMode="auto">
          <a:xfrm>
            <a:off x="457200" y="1275607"/>
            <a:ext cx="8229600" cy="3510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5750" indent="-285750">
              <a:buClr>
                <a:srgbClr val="E96132"/>
              </a:buClr>
              <a:buSzPct val="130000"/>
              <a:buFont typeface="Wingdings" panose="05000000000000000000" pitchFamily="2" charset="2"/>
              <a:buChar char="§"/>
              <a:defRPr sz="28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1pPr>
            <a:lvl2pPr marL="457200" indent="0">
              <a:buClr>
                <a:srgbClr val="E96132"/>
              </a:buClr>
              <a:buSzPct val="100000"/>
              <a:buFont typeface="Wingdings 3" panose="05040102010807070707" pitchFamily="18" charset="2"/>
              <a:buNone/>
              <a:defRPr sz="24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2pPr>
            <a:lvl3pPr marL="12001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  <a:defRPr sz="2800">
                <a:latin typeface="Arial Narrow" panose="020B0606020202030204" pitchFamily="34" charset="0"/>
              </a:defRPr>
            </a:lvl3pPr>
            <a:lvl4pPr>
              <a:defRPr sz="2800">
                <a:latin typeface="Arial Narrow" panose="020B0606020202030204" pitchFamily="34" charset="0"/>
              </a:defRPr>
            </a:lvl4pPr>
            <a:lvl5pPr>
              <a:defRPr sz="28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fr-FR" altLang="fr-FR" dirty="0"/>
              <a:t>Modifiez les styles du texte du masque</a:t>
            </a:r>
          </a:p>
          <a:p>
            <a:pPr lvl="1"/>
            <a:r>
              <a:rPr lang="fr-FR" altLang="fr-FR" dirty="0"/>
              <a:t>Deuxième </a:t>
            </a:r>
            <a:r>
              <a:rPr lang="fr-FR" altLang="fr-FR" dirty="0" err="1"/>
              <a:t>nivea</a:t>
            </a:r>
            <a:endParaRPr lang="fr-FR" altLang="fr-FR" dirty="0"/>
          </a:p>
        </p:txBody>
      </p:sp>
      <p:sp>
        <p:nvSpPr>
          <p:cNvPr id="15" name="Espace réservé du titre 13"/>
          <p:cNvSpPr>
            <a:spLocks noGrp="1"/>
          </p:cNvSpPr>
          <p:nvPr>
            <p:ph type="title" hasCustomPrompt="1"/>
          </p:nvPr>
        </p:nvSpPr>
        <p:spPr bwMode="auto">
          <a:xfrm>
            <a:off x="1403350" y="107787"/>
            <a:ext cx="7740650" cy="65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fr-FR" altLang="fr-FR" dirty="0"/>
              <a:t>Titre de la diapositive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8766176" y="4942285"/>
            <a:ext cx="377825" cy="16430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34F51B9B-B3EE-47E6-95BF-DB88A3D6DAD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00563" y="4803998"/>
            <a:ext cx="3240087" cy="27384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860425" y="340197"/>
            <a:ext cx="542925" cy="287337"/>
          </a:xfrm>
          <a:prstGeom prst="rect">
            <a:avLst/>
          </a:prstGeom>
          <a:solidFill>
            <a:srgbClr val="E96132"/>
          </a:solidFill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2" name="Image 5" descr="Sans titre-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44959"/>
            <a:ext cx="8334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0669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20150" y="4893469"/>
            <a:ext cx="323850" cy="250031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8388350" y="0"/>
            <a:ext cx="755650" cy="195263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547814" y="4880372"/>
            <a:ext cx="2663825" cy="1238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Espace réservé du texte 14"/>
          <p:cNvSpPr>
            <a:spLocks noGrp="1"/>
          </p:cNvSpPr>
          <p:nvPr>
            <p:ph idx="1"/>
          </p:nvPr>
        </p:nvSpPr>
        <p:spPr bwMode="auto">
          <a:xfrm>
            <a:off x="601216" y="1329612"/>
            <a:ext cx="3754760" cy="329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5750" indent="-285750">
              <a:buClr>
                <a:srgbClr val="E96132"/>
              </a:buClr>
              <a:buSzPct val="130000"/>
              <a:buFont typeface="Wingdings" panose="05000000000000000000" pitchFamily="2" charset="2"/>
              <a:buChar char="§"/>
              <a:defRPr sz="28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1pPr>
            <a:lvl2pPr marL="800100" indent="-342900">
              <a:buClr>
                <a:srgbClr val="E96132"/>
              </a:buClr>
              <a:buFont typeface="Wingdings 3" panose="05040102010807070707" pitchFamily="18" charset="2"/>
              <a:buChar char=""/>
              <a:defRPr sz="24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2pPr>
            <a:lvl3pPr marL="12001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  <a:defRPr>
                <a:latin typeface="Arial Narrow" panose="020B0606020202030204" pitchFamily="34" charset="0"/>
              </a:defRPr>
            </a:lvl3pPr>
            <a:lvl4pPr>
              <a:defRPr>
                <a:latin typeface="Arial Narrow" panose="020B0606020202030204" pitchFamily="34" charset="0"/>
              </a:defRPr>
            </a:lvl4pPr>
            <a:lvl5pPr>
              <a:defRPr>
                <a:latin typeface="Arial Narrow" panose="020B0606020202030204" pitchFamily="34" charset="0"/>
              </a:defRPr>
            </a:lvl5pPr>
          </a:lstStyle>
          <a:p>
            <a:pPr lvl="0"/>
            <a:r>
              <a:rPr lang="fr-FR" altLang="fr-FR" noProof="0" dirty="0"/>
              <a:t>Modifiez les styles du texte du masque</a:t>
            </a:r>
          </a:p>
          <a:p>
            <a:pPr lvl="1"/>
            <a:r>
              <a:rPr lang="fr-FR" altLang="fr-FR" noProof="0" dirty="0"/>
              <a:t>Deuxième niveau</a:t>
            </a:r>
          </a:p>
        </p:txBody>
      </p:sp>
      <p:sp>
        <p:nvSpPr>
          <p:cNvPr id="12" name="Espace réservé du texte 14"/>
          <p:cNvSpPr>
            <a:spLocks noGrp="1"/>
          </p:cNvSpPr>
          <p:nvPr>
            <p:ph idx="13"/>
          </p:nvPr>
        </p:nvSpPr>
        <p:spPr bwMode="auto">
          <a:xfrm>
            <a:off x="4633590" y="1329612"/>
            <a:ext cx="3754760" cy="329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5750" indent="-285750">
              <a:buClr>
                <a:srgbClr val="E96132"/>
              </a:buClr>
              <a:buSzPct val="130000"/>
              <a:buFont typeface="Wingdings" panose="05000000000000000000" pitchFamily="2" charset="2"/>
              <a:buChar char="§"/>
              <a:defRPr sz="28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1pPr>
            <a:lvl2pPr marL="800100" indent="-342900">
              <a:buClr>
                <a:srgbClr val="E96132"/>
              </a:buClr>
              <a:buFont typeface="Wingdings 3" panose="05040102010807070707" pitchFamily="18" charset="2"/>
              <a:buChar char=""/>
              <a:defRPr sz="24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2pPr>
            <a:lvl3pPr marL="1200150" indent="-285750">
              <a:buClr>
                <a:schemeClr val="accent6">
                  <a:lumMod val="75000"/>
                </a:schemeClr>
              </a:buClr>
              <a:buFont typeface="Arial" panose="020B0604020202020204" pitchFamily="34" charset="0"/>
              <a:buChar char="•"/>
              <a:defRPr>
                <a:latin typeface="Arial Narrow" panose="020B0606020202030204" pitchFamily="34" charset="0"/>
              </a:defRPr>
            </a:lvl3pPr>
            <a:lvl4pPr>
              <a:defRPr>
                <a:latin typeface="Arial Narrow" panose="020B0606020202030204" pitchFamily="34" charset="0"/>
              </a:defRPr>
            </a:lvl4pPr>
            <a:lvl5pPr>
              <a:defRPr>
                <a:latin typeface="Arial Narrow" panose="020B0606020202030204" pitchFamily="34" charset="0"/>
              </a:defRPr>
            </a:lvl5pPr>
          </a:lstStyle>
          <a:p>
            <a:pPr lvl="0"/>
            <a:r>
              <a:rPr lang="fr-FR" altLang="fr-FR" noProof="0"/>
              <a:t>Modifiez les styles du texte du masque</a:t>
            </a:r>
          </a:p>
          <a:p>
            <a:pPr lvl="1"/>
            <a:r>
              <a:rPr lang="fr-FR" altLang="fr-FR" noProof="0"/>
              <a:t>Deuxième niveau</a:t>
            </a:r>
          </a:p>
        </p:txBody>
      </p:sp>
      <p:sp>
        <p:nvSpPr>
          <p:cNvPr id="17" name="Espace réservé du titre 13"/>
          <p:cNvSpPr>
            <a:spLocks noGrp="1"/>
          </p:cNvSpPr>
          <p:nvPr>
            <p:ph type="title" hasCustomPrompt="1"/>
          </p:nvPr>
        </p:nvSpPr>
        <p:spPr bwMode="auto">
          <a:xfrm>
            <a:off x="1403350" y="107787"/>
            <a:ext cx="7740650" cy="65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fr-FR" altLang="fr-FR" dirty="0"/>
              <a:t>Titre de la diapositive</a:t>
            </a:r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4"/>
          </p:nvPr>
        </p:nvSpPr>
        <p:spPr>
          <a:xfrm>
            <a:off x="8815388" y="4942285"/>
            <a:ext cx="328612" cy="16430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7D730441-6529-48E0-A3BE-6E1A8057F4D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  <p:sp>
        <p:nvSpPr>
          <p:cNvPr id="11" name="Espace réservé du pied de page 4"/>
          <p:cNvSpPr>
            <a:spLocks noGrp="1"/>
          </p:cNvSpPr>
          <p:nvPr>
            <p:ph type="ftr" sz="quarter" idx="15"/>
          </p:nvPr>
        </p:nvSpPr>
        <p:spPr>
          <a:xfrm>
            <a:off x="4500563" y="4803998"/>
            <a:ext cx="3240087" cy="27384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r>
              <a:rPr lang="en-US"/>
              <a:t>ITSA 2026 / BEA 2025 Highlights</a:t>
            </a:r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860425" y="339502"/>
            <a:ext cx="542925" cy="287337"/>
          </a:xfrm>
          <a:prstGeom prst="rect">
            <a:avLst/>
          </a:prstGeom>
          <a:solidFill>
            <a:srgbClr val="E96132"/>
          </a:solidFill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5" name="Image 5" descr="Sans titre-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44264"/>
            <a:ext cx="8334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834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20150" y="4893469"/>
            <a:ext cx="323850" cy="250031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8388350" y="0"/>
            <a:ext cx="755650" cy="195263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547814" y="4880372"/>
            <a:ext cx="2663825" cy="1238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2" name="Espace réservé du titre 13"/>
          <p:cNvSpPr>
            <a:spLocks noGrp="1"/>
          </p:cNvSpPr>
          <p:nvPr>
            <p:ph type="title" hasCustomPrompt="1"/>
          </p:nvPr>
        </p:nvSpPr>
        <p:spPr bwMode="auto">
          <a:xfrm>
            <a:off x="1403350" y="107787"/>
            <a:ext cx="7740650" cy="65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fr-FR" altLang="fr-FR" dirty="0"/>
              <a:t>Titre de la diapositive</a:t>
            </a:r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0"/>
          </p:nvPr>
        </p:nvSpPr>
        <p:spPr>
          <a:xfrm>
            <a:off x="8815388" y="4942285"/>
            <a:ext cx="328612" cy="16430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2A7B9EB3-2F08-4EFB-8D9A-E804FFBCA4E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00563" y="4803998"/>
            <a:ext cx="3240087" cy="27384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r>
              <a:rPr lang="en-US"/>
              <a:t>ITSA 2026 / BEA 2025 Highlights</a:t>
            </a:r>
            <a:endParaRPr lang="fr-FR"/>
          </a:p>
        </p:txBody>
      </p:sp>
      <p:sp>
        <p:nvSpPr>
          <p:cNvPr id="10" name="Rectangle 9"/>
          <p:cNvSpPr/>
          <p:nvPr userDrawn="1"/>
        </p:nvSpPr>
        <p:spPr>
          <a:xfrm>
            <a:off x="860425" y="339502"/>
            <a:ext cx="542925" cy="287337"/>
          </a:xfrm>
          <a:prstGeom prst="rect">
            <a:avLst/>
          </a:prstGeom>
          <a:solidFill>
            <a:srgbClr val="E96132"/>
          </a:solidFill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1" name="Image 5" descr="Sans titre-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44264"/>
            <a:ext cx="8334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56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once de par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20150" y="4893469"/>
            <a:ext cx="323850" cy="250031"/>
          </a:xfrm>
          <a:prstGeom prst="rect">
            <a:avLst/>
          </a:prstGeom>
          <a:solidFill>
            <a:srgbClr val="E96132"/>
          </a:solidFill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8388350" y="0"/>
            <a:ext cx="755650" cy="195263"/>
          </a:xfrm>
          <a:prstGeom prst="rect">
            <a:avLst/>
          </a:prstGeom>
          <a:solidFill>
            <a:srgbClr val="E96132"/>
          </a:solidFill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547814" y="4880372"/>
            <a:ext cx="2663825" cy="1238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Rectangle 5"/>
          <p:cNvSpPr/>
          <p:nvPr/>
        </p:nvSpPr>
        <p:spPr>
          <a:xfrm rot="16200000">
            <a:off x="217290" y="2044105"/>
            <a:ext cx="1403747" cy="825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131888" y="2725341"/>
            <a:ext cx="7040562" cy="61913"/>
          </a:xfrm>
          <a:prstGeom prst="rect">
            <a:avLst/>
          </a:prstGeom>
          <a:solidFill>
            <a:srgbClr val="E96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Espace réservé du titre 13"/>
          <p:cNvSpPr txBox="1">
            <a:spLocks/>
          </p:cNvSpPr>
          <p:nvPr/>
        </p:nvSpPr>
        <p:spPr bwMode="auto">
          <a:xfrm>
            <a:off x="1042988" y="2038350"/>
            <a:ext cx="6337300" cy="748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747577"/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fr-FR" altLang="fr-F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Titre du Chapitre</a:t>
            </a:r>
          </a:p>
        </p:txBody>
      </p:sp>
      <p:sp>
        <p:nvSpPr>
          <p:cNvPr id="11" name="Espace réservé du numéro de diapositive 5"/>
          <p:cNvSpPr>
            <a:spLocks noGrp="1"/>
          </p:cNvSpPr>
          <p:nvPr>
            <p:ph type="sldNum" sz="quarter" idx="23"/>
          </p:nvPr>
        </p:nvSpPr>
        <p:spPr>
          <a:xfrm>
            <a:off x="8815388" y="4942285"/>
            <a:ext cx="328612" cy="16430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5508B642-3B75-4068-BAEE-7929830025B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24"/>
          </p:nvPr>
        </p:nvSpPr>
        <p:spPr>
          <a:xfrm>
            <a:off x="4500563" y="4803998"/>
            <a:ext cx="3240087" cy="27384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860425" y="339502"/>
            <a:ext cx="542925" cy="287337"/>
          </a:xfrm>
          <a:prstGeom prst="rect">
            <a:avLst/>
          </a:prstGeom>
          <a:solidFill>
            <a:srgbClr val="E96132"/>
          </a:solidFill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4" name="Image 5" descr="Sans titre-1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44264"/>
            <a:ext cx="8334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88" y="1330966"/>
            <a:ext cx="936724" cy="80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29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rniè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88350" y="0"/>
            <a:ext cx="755650" cy="195263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0" name="Rectangle 9"/>
          <p:cNvSpPr/>
          <p:nvPr userDrawn="1"/>
        </p:nvSpPr>
        <p:spPr>
          <a:xfrm>
            <a:off x="1547814" y="2283718"/>
            <a:ext cx="2663825" cy="2858592"/>
          </a:xfrm>
          <a:prstGeom prst="rect">
            <a:avLst/>
          </a:prstGeom>
          <a:solidFill>
            <a:srgbClr val="EAEAEA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1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89" y="1131590"/>
            <a:ext cx="28082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0" y="1275606"/>
            <a:ext cx="1331913" cy="215900"/>
          </a:xfrm>
          <a:prstGeom prst="rect">
            <a:avLst/>
          </a:prstGeom>
          <a:solidFill>
            <a:srgbClr val="E9613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Titre 17"/>
          <p:cNvSpPr>
            <a:spLocks noGrp="1"/>
          </p:cNvSpPr>
          <p:nvPr>
            <p:ph type="title" hasCustomPrompt="1"/>
          </p:nvPr>
        </p:nvSpPr>
        <p:spPr>
          <a:xfrm>
            <a:off x="4644008" y="2841780"/>
            <a:ext cx="4032448" cy="666074"/>
          </a:xfrm>
          <a:prstGeom prst="rect">
            <a:avLst/>
          </a:prstGeom>
        </p:spPr>
        <p:txBody>
          <a:bodyPr vert="horz"/>
          <a:lstStyle>
            <a:lvl1pPr algn="r"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Arial Narrow"/>
                <a:cs typeface="Arial Narrow"/>
              </a:defRPr>
            </a:lvl1pPr>
          </a:lstStyle>
          <a:p>
            <a:r>
              <a:rPr lang="fr-FR" dirty="0"/>
              <a:t>Merci de votre attention</a:t>
            </a:r>
          </a:p>
        </p:txBody>
      </p:sp>
      <p:pic>
        <p:nvPicPr>
          <p:cNvPr id="15" name="Imag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548138"/>
            <a:ext cx="419301" cy="470346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20" y="4479296"/>
            <a:ext cx="675188" cy="612734"/>
          </a:xfrm>
          <a:prstGeom prst="rect">
            <a:avLst/>
          </a:prstGeom>
        </p:spPr>
      </p:pic>
      <p:sp>
        <p:nvSpPr>
          <p:cNvPr id="17" name="ZoneTexte 15"/>
          <p:cNvSpPr txBox="1">
            <a:spLocks noChangeArrowheads="1"/>
          </p:cNvSpPr>
          <p:nvPr userDrawn="1"/>
        </p:nvSpPr>
        <p:spPr bwMode="auto">
          <a:xfrm>
            <a:off x="1539676" y="4443958"/>
            <a:ext cx="2671963" cy="261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fr-FR" altLang="fr-FR" sz="1100" b="1" dirty="0">
                <a:solidFill>
                  <a:srgbClr val="E96132"/>
                </a:solidFill>
                <a:latin typeface="Arial" charset="0"/>
                <a:ea typeface="+mn-ea"/>
              </a:rPr>
              <a:t>www.bea.aero      </a:t>
            </a:r>
            <a:r>
              <a:rPr lang="fr-FR" altLang="fr-FR" sz="1100" b="1" baseline="0" dirty="0">
                <a:solidFill>
                  <a:srgbClr val="E96132"/>
                </a:solidFill>
                <a:latin typeface="Arial" charset="0"/>
                <a:ea typeface="+mn-ea"/>
              </a:rPr>
              <a:t>   </a:t>
            </a:r>
            <a:r>
              <a:rPr lang="fr-FR" altLang="fr-FR" sz="1100" b="1" dirty="0">
                <a:solidFill>
                  <a:srgbClr val="E96132"/>
                </a:solidFill>
                <a:latin typeface="Arial" charset="0"/>
                <a:ea typeface="+mn-ea"/>
              </a:rPr>
              <a:t>@</a:t>
            </a:r>
            <a:r>
              <a:rPr lang="fr-FR" altLang="fr-FR" sz="1100" b="1" dirty="0" err="1">
                <a:solidFill>
                  <a:srgbClr val="E96132"/>
                </a:solidFill>
                <a:latin typeface="Arial" charset="0"/>
                <a:ea typeface="+mn-ea"/>
              </a:rPr>
              <a:t>BEA_Aero</a:t>
            </a:r>
            <a:r>
              <a:rPr lang="fr-FR" altLang="fr-FR" sz="1100" b="1" dirty="0">
                <a:solidFill>
                  <a:srgbClr val="E96132"/>
                </a:solidFill>
                <a:latin typeface="Arial" charset="0"/>
                <a:ea typeface="+mn-ea"/>
              </a:rPr>
              <a:t> </a:t>
            </a:r>
          </a:p>
        </p:txBody>
      </p:sp>
      <p:pic>
        <p:nvPicPr>
          <p:cNvPr id="18" name="Image 17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527" y="4488939"/>
            <a:ext cx="226313" cy="17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695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7" r:id="rId6"/>
  </p:sldLayoutIdLst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MS PGothic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MS PGothic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MS PGothic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MS PGothic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MS PGothic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3.wdp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Espace réservé du contenu 14" descr="Une image contenant texte, Police, blanc, logo&#10;&#10;Description générée automatiquement">
            <a:extLst>
              <a:ext uri="{FF2B5EF4-FFF2-40B4-BE49-F238E27FC236}">
                <a16:creationId xmlns:a16="http://schemas.microsoft.com/office/drawing/2014/main" id="{9A2ED340-1507-C60B-1F2E-BB3887199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90397"/>
            <a:ext cx="8229600" cy="3281869"/>
          </a:xfrm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08BB858F-5663-E0DC-4B3D-F9482FF0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AEF87E1-863C-7AD5-108B-F2FB6A0E63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F51B9B-B3EE-47E6-95BF-DB88A3D6DADE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96B052-6EBC-6D80-4AC6-A82667F54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F747D5-6DE5-FDAE-D49F-75EF9BB5E10A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E8A047-20D7-A90D-5508-870FA7226128}"/>
              </a:ext>
            </a:extLst>
          </p:cNvPr>
          <p:cNvSpPr/>
          <p:nvPr/>
        </p:nvSpPr>
        <p:spPr>
          <a:xfrm>
            <a:off x="-15895" y="3385679"/>
            <a:ext cx="9180512" cy="57101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2F043BB-AB02-46C1-B196-F2CF35E1C334}"/>
              </a:ext>
            </a:extLst>
          </p:cNvPr>
          <p:cNvSpPr/>
          <p:nvPr/>
        </p:nvSpPr>
        <p:spPr>
          <a:xfrm>
            <a:off x="179512" y="195486"/>
            <a:ext cx="8784976" cy="4746799"/>
          </a:xfrm>
          <a:prstGeom prst="rect">
            <a:avLst/>
          </a:prstGeom>
          <a:noFill/>
          <a:ln>
            <a:solidFill>
              <a:srgbClr val="E961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6BA6BF37-EC3F-457A-9093-91CCE044A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09" y="64840"/>
            <a:ext cx="747582" cy="674693"/>
          </a:xfrm>
          <a:prstGeom prst="rect">
            <a:avLst/>
          </a:prstGeom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792FFBE6-C3FC-459A-AA26-2F147308050D}"/>
              </a:ext>
            </a:extLst>
          </p:cNvPr>
          <p:cNvSpPr txBox="1"/>
          <p:nvPr/>
        </p:nvSpPr>
        <p:spPr>
          <a:xfrm>
            <a:off x="0" y="3427102"/>
            <a:ext cx="9180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i="1" dirty="0">
                <a:solidFill>
                  <a:srgbClr val="E96032"/>
                </a:solidFill>
              </a:rPr>
              <a:t>2025 Highlights</a:t>
            </a:r>
          </a:p>
        </p:txBody>
      </p:sp>
      <p:pic>
        <p:nvPicPr>
          <p:cNvPr id="13" name="Image 12" descr="Une image contenant texte, Police, logo, Graphique&#10;&#10;Description générée automatiquement">
            <a:extLst>
              <a:ext uri="{FF2B5EF4-FFF2-40B4-BE49-F238E27FC236}">
                <a16:creationId xmlns:a16="http://schemas.microsoft.com/office/drawing/2014/main" id="{D2BE6FA2-FF40-473D-9142-ADDB6E0574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78" y="766634"/>
            <a:ext cx="7491206" cy="243794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7357BD4-7575-5D7F-3083-095A4968DC05}"/>
              </a:ext>
            </a:extLst>
          </p:cNvPr>
          <p:cNvSpPr txBox="1"/>
          <p:nvPr/>
        </p:nvSpPr>
        <p:spPr>
          <a:xfrm>
            <a:off x="6012160" y="4126053"/>
            <a:ext cx="28596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400" b="1" i="1" dirty="0"/>
              <a:t>Pierre-Yves Huerre</a:t>
            </a:r>
          </a:p>
          <a:p>
            <a:pPr algn="r"/>
            <a:r>
              <a:rPr lang="fr-FR" i="1" dirty="0" err="1"/>
              <a:t>Director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674917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62F6CD04-E52C-4F21-9A98-FC9C00D2A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dirty="0"/>
              <a:t>Pierre-Yves </a:t>
            </a:r>
            <a:r>
              <a:rPr lang="fr-FR" sz="2800" dirty="0" err="1"/>
              <a:t>Huerre</a:t>
            </a:r>
            <a:r>
              <a:rPr lang="fr-FR" sz="2800" dirty="0"/>
              <a:t>, </a:t>
            </a:r>
            <a:r>
              <a:rPr lang="fr-FR" sz="2800" dirty="0" err="1"/>
              <a:t>Director</a:t>
            </a:r>
            <a:r>
              <a:rPr lang="fr-FR" sz="2800" dirty="0"/>
              <a:t> of BEA </a:t>
            </a:r>
            <a:r>
              <a:rPr lang="fr-FR" sz="2800" dirty="0" err="1"/>
              <a:t>since</a:t>
            </a:r>
            <a:r>
              <a:rPr lang="fr-FR" sz="2800" dirty="0"/>
              <a:t> 2024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141CC7-535E-42C8-A429-5CDFE97561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F51B9B-B3EE-47E6-95BF-DB88A3D6DADE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5C8544-AFF6-4466-B869-8A877FBD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BE96CA8-5642-4E1F-AE08-43783F2B9C89}"/>
              </a:ext>
            </a:extLst>
          </p:cNvPr>
          <p:cNvSpPr txBox="1"/>
          <p:nvPr/>
        </p:nvSpPr>
        <p:spPr>
          <a:xfrm>
            <a:off x="827584" y="2715766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b="1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Pierre-Yves </a:t>
            </a:r>
            <a:r>
              <a:rPr lang="en-US" sz="1600" b="1" i="0" dirty="0" err="1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Huerre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, General Engineer is appointed </a:t>
            </a:r>
            <a:r>
              <a:rPr lang="en-US" sz="1600" b="1" i="1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Director of the French civil aviation safety investigation authority (BEA), 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for a period of five years, starting 01/01/2024.</a:t>
            </a:r>
            <a:endParaRPr lang="en-US" sz="1600" b="0" i="0" dirty="0">
              <a:solidFill>
                <a:srgbClr val="393939"/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DA21C3-CD76-41D3-B014-AE8F11BF3261}"/>
              </a:ext>
            </a:extLst>
          </p:cNvPr>
          <p:cNvSpPr txBox="1"/>
          <p:nvPr/>
        </p:nvSpPr>
        <p:spPr>
          <a:xfrm>
            <a:off x="4860032" y="915566"/>
            <a:ext cx="374441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over twenty years' experience within the </a:t>
            </a:r>
            <a:r>
              <a:rPr lang="en-US" sz="1600" b="1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French Civil Aviation Authority 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(DGAC). 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US" sz="160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Head of the North Air Navigation Service 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between 2008 and 2011 for DSNA.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US" sz="1600" b="1" i="1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Deputy Director for Planning and Strategy 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in Paris for DSNA.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US" sz="1600" b="1" i="1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Director of the West DSAC 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between 2015 and 2018.</a:t>
            </a:r>
            <a:endParaRPr lang="en-US" sz="1600" dirty="0">
              <a:solidFill>
                <a:srgbClr val="393939"/>
              </a:solidFill>
              <a:latin typeface="Open Sans" panose="020B0606030504020204" pitchFamily="34" charset="0"/>
            </a:endParaRP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US" sz="1600" b="1" i="1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Head of the Light and General Aviation &amp; </a:t>
            </a:r>
            <a:r>
              <a:rPr lang="en-US" sz="1600" b="1" i="1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Helicopters Dept </a:t>
            </a:r>
            <a:r>
              <a:rPr lang="en-US" sz="160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since 2018, </a:t>
            </a:r>
            <a:r>
              <a:rPr lang="en-US" sz="1600" b="0" i="0" dirty="0">
                <a:solidFill>
                  <a:srgbClr val="393939"/>
                </a:solidFill>
                <a:effectLst/>
                <a:latin typeface="Calibri" panose="020F0502020204030204" pitchFamily="34" charset="0"/>
              </a:rPr>
              <a:t>reporting to the Director General of the DGAC.</a:t>
            </a:r>
            <a:endParaRPr lang="en-US" sz="1600" b="0" i="0" dirty="0">
              <a:solidFill>
                <a:srgbClr val="393939"/>
              </a:solidFill>
              <a:effectLst/>
              <a:latin typeface="Open Sans" panose="020B0606030504020204" pitchFamily="34" charset="0"/>
            </a:endParaRPr>
          </a:p>
          <a:p>
            <a:endParaRPr lang="fr-FR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4E10070-D515-4DA0-8663-688E71E1DD9D}"/>
              </a:ext>
            </a:extLst>
          </p:cNvPr>
          <p:cNvSpPr/>
          <p:nvPr/>
        </p:nvSpPr>
        <p:spPr>
          <a:xfrm>
            <a:off x="4788024" y="843558"/>
            <a:ext cx="3960440" cy="3688090"/>
          </a:xfrm>
          <a:prstGeom prst="rect">
            <a:avLst/>
          </a:prstGeom>
          <a:noFill/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Une image contenant personne, habits, intérieur, mur&#10;&#10;Description générée automatiquement">
            <a:extLst>
              <a:ext uri="{FF2B5EF4-FFF2-40B4-BE49-F238E27FC236}">
                <a16:creationId xmlns:a16="http://schemas.microsoft.com/office/drawing/2014/main" id="{B3459D36-F289-45D1-A348-424B78821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77286"/>
            <a:ext cx="2952328" cy="1660622"/>
          </a:xfrm>
          <a:prstGeom prst="snip2DiagRect">
            <a:avLst>
              <a:gd name="adj1" fmla="val 0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2C239F5-7888-4D4B-A265-6BBF2EC44CFB}"/>
              </a:ext>
            </a:extLst>
          </p:cNvPr>
          <p:cNvSpPr/>
          <p:nvPr/>
        </p:nvSpPr>
        <p:spPr>
          <a:xfrm>
            <a:off x="400184" y="843558"/>
            <a:ext cx="3960440" cy="3688090"/>
          </a:xfrm>
          <a:prstGeom prst="rect">
            <a:avLst/>
          </a:prstGeom>
          <a:noFill/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665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F7F01DE0-7CF0-4BC0-887C-00E7AD363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2025 Investigations </a:t>
            </a:r>
            <a:r>
              <a:rPr lang="fr-FR" dirty="0" err="1"/>
              <a:t>Overview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E9F6C9B-CF86-40BE-8744-18182BBBFF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F51B9B-B3EE-47E6-95BF-DB88A3D6DADE}" type="slidenum">
              <a:rPr lang="fr-FR" smtClean="0"/>
              <a:pPr>
                <a:defRPr/>
              </a:pPr>
              <a:t>3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AFF73E-E824-4D39-8ADD-B99CA826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ITSA 2026 / BEA 2025 Highlights</a:t>
            </a:r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2835990-AD38-45DD-A4E2-10B8876AC6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9413"/>
          <a:stretch/>
        </p:blipFill>
        <p:spPr>
          <a:xfrm>
            <a:off x="467544" y="843558"/>
            <a:ext cx="1008112" cy="62895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6D052B1-3B2D-4F05-B12E-CF7BCA3EE3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766" r="42647"/>
          <a:stretch/>
        </p:blipFill>
        <p:spPr>
          <a:xfrm>
            <a:off x="1187624" y="843558"/>
            <a:ext cx="1008113" cy="62895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2A7D92D-42B5-452A-A8F9-DEDA992557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646"/>
          <a:stretch/>
        </p:blipFill>
        <p:spPr>
          <a:xfrm>
            <a:off x="2304033" y="843558"/>
            <a:ext cx="1584325" cy="628952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FE0EC83-BC56-4135-9FBD-EDB54FA75493}"/>
              </a:ext>
            </a:extLst>
          </p:cNvPr>
          <p:cNvSpPr txBox="1"/>
          <p:nvPr/>
        </p:nvSpPr>
        <p:spPr>
          <a:xfrm>
            <a:off x="395536" y="1491630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68 investigations </a:t>
            </a:r>
            <a:r>
              <a:rPr lang="fr-FR" dirty="0" err="1">
                <a:latin typeface="Arial" panose="020B0604020202020204" pitchFamily="34" charset="0"/>
                <a:cs typeface="Arial" panose="020B0604020202020204" pitchFamily="34" charset="0"/>
              </a:rPr>
              <a:t>opened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 by BEA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8B5B3B3-8CA3-4DDD-B226-1C45ECAF965D}"/>
              </a:ext>
            </a:extLst>
          </p:cNvPr>
          <p:cNvSpPr/>
          <p:nvPr/>
        </p:nvSpPr>
        <p:spPr>
          <a:xfrm>
            <a:off x="395536" y="843558"/>
            <a:ext cx="3960440" cy="2376264"/>
          </a:xfrm>
          <a:prstGeom prst="rect">
            <a:avLst/>
          </a:prstGeom>
          <a:noFill/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223B7D8-8080-427F-A830-4CDAC7577CC7}"/>
              </a:ext>
            </a:extLst>
          </p:cNvPr>
          <p:cNvSpPr/>
          <p:nvPr/>
        </p:nvSpPr>
        <p:spPr>
          <a:xfrm>
            <a:off x="395536" y="3436950"/>
            <a:ext cx="3960440" cy="122303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A0AFE826-479D-4FDB-9848-6C1FED6204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9413"/>
          <a:stretch/>
        </p:blipFill>
        <p:spPr>
          <a:xfrm>
            <a:off x="588919" y="3445619"/>
            <a:ext cx="1008112" cy="628952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6DF3D630-6C21-4F23-8C45-89EBD9B686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66" r="42647"/>
          <a:stretch/>
        </p:blipFill>
        <p:spPr>
          <a:xfrm>
            <a:off x="1308999" y="3445619"/>
            <a:ext cx="1008113" cy="628952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B390E4CC-5B2D-4E76-9EB8-289D348F3A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646"/>
          <a:stretch/>
        </p:blipFill>
        <p:spPr>
          <a:xfrm>
            <a:off x="2425408" y="3445619"/>
            <a:ext cx="1584325" cy="628952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B7454728-C45A-4831-95A8-3647E0930883}"/>
              </a:ext>
            </a:extLst>
          </p:cNvPr>
          <p:cNvSpPr txBox="1"/>
          <p:nvPr/>
        </p:nvSpPr>
        <p:spPr>
          <a:xfrm>
            <a:off x="398652" y="4048465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257 foreign investigations opened for which the BEA received official notification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7AECA98-EA6E-4195-8D60-5C9E5773D331}"/>
              </a:ext>
            </a:extLst>
          </p:cNvPr>
          <p:cNvSpPr/>
          <p:nvPr/>
        </p:nvSpPr>
        <p:spPr>
          <a:xfrm>
            <a:off x="4788024" y="843558"/>
            <a:ext cx="3960440" cy="2376264"/>
          </a:xfrm>
          <a:prstGeom prst="rect">
            <a:avLst/>
          </a:prstGeom>
          <a:noFill/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E2CB356A-4251-4FAF-AE53-5FEA26205DB1}"/>
              </a:ext>
            </a:extLst>
          </p:cNvPr>
          <p:cNvSpPr txBox="1"/>
          <p:nvPr/>
        </p:nvSpPr>
        <p:spPr>
          <a:xfrm>
            <a:off x="6165596" y="1158034"/>
            <a:ext cx="2510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sz="1600" dirty="0"/>
              <a:t>71 investigation reports </a:t>
            </a:r>
            <a:r>
              <a:rPr lang="fr-FR" sz="1600" dirty="0" err="1"/>
              <a:t>published</a:t>
            </a:r>
            <a:r>
              <a:rPr lang="fr-FR" sz="1600" dirty="0"/>
              <a:t> by BEA</a:t>
            </a:r>
          </a:p>
        </p:txBody>
      </p:sp>
      <p:pic>
        <p:nvPicPr>
          <p:cNvPr id="26" name="Image 25" descr="Une image contenant symbole, Graphique, logo, Police&#10;&#10;Description générée automatiquement">
            <a:extLst>
              <a:ext uri="{FF2B5EF4-FFF2-40B4-BE49-F238E27FC236}">
                <a16:creationId xmlns:a16="http://schemas.microsoft.com/office/drawing/2014/main" id="{CF7EA869-96F5-4C9B-8818-6223DC19D9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909" y="1114498"/>
            <a:ext cx="902106" cy="754264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C30937BC-A490-4BED-9611-3242915267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88908" y="2105183"/>
            <a:ext cx="851243" cy="851243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12F9422D-3DFB-414F-8755-EFA93F702AC9}"/>
              </a:ext>
            </a:extLst>
          </p:cNvPr>
          <p:cNvSpPr txBox="1"/>
          <p:nvPr/>
        </p:nvSpPr>
        <p:spPr>
          <a:xfrm>
            <a:off x="5991015" y="2114395"/>
            <a:ext cx="26854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err="1">
                <a:latin typeface="Arial" panose="020B0604020202020204" pitchFamily="34" charset="0"/>
                <a:cs typeface="Arial" panose="020B0604020202020204" pitchFamily="34" charset="0"/>
              </a:rPr>
              <a:t>issued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by BEA</a:t>
            </a: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id="{D9407B14-4033-44D6-9879-2A7C11E79F3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36881"/>
          <a:stretch/>
        </p:blipFill>
        <p:spPr>
          <a:xfrm>
            <a:off x="5436096" y="3561851"/>
            <a:ext cx="1656184" cy="837995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D7A3CA35-FB79-4F16-86D3-64C2D4439428}"/>
              </a:ext>
            </a:extLst>
          </p:cNvPr>
          <p:cNvSpPr/>
          <p:nvPr/>
        </p:nvSpPr>
        <p:spPr>
          <a:xfrm>
            <a:off x="4784908" y="3436949"/>
            <a:ext cx="3960440" cy="1223031"/>
          </a:xfrm>
          <a:prstGeom prst="rect">
            <a:avLst/>
          </a:prstGeom>
          <a:noFill/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 descr="Une image contenant Graphique, Police, symbole, conception&#10;&#10;Description générée automatiquement">
            <a:extLst>
              <a:ext uri="{FF2B5EF4-FFF2-40B4-BE49-F238E27FC236}">
                <a16:creationId xmlns:a16="http://schemas.microsoft.com/office/drawing/2014/main" id="{78BCF45F-80E2-A297-8127-888D298EB74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1831587"/>
            <a:ext cx="920283" cy="5779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F81150-3AA2-E5DC-80B4-EA0C5268A330}"/>
              </a:ext>
            </a:extLst>
          </p:cNvPr>
          <p:cNvSpPr txBox="1"/>
          <p:nvPr/>
        </p:nvSpPr>
        <p:spPr>
          <a:xfrm>
            <a:off x="467544" y="2409573"/>
            <a:ext cx="1496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51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accidents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compared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r>
              <a:rPr kumimoji="0" lang="fr-F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with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80 in 2024</a:t>
            </a:r>
          </a:p>
        </p:txBody>
      </p:sp>
      <p:pic>
        <p:nvPicPr>
          <p:cNvPr id="11" name="Image 10" descr="Une image contenant croquis, conception, illustration&#10;&#10;Description générée automatiquement">
            <a:extLst>
              <a:ext uri="{FF2B5EF4-FFF2-40B4-BE49-F238E27FC236}">
                <a16:creationId xmlns:a16="http://schemas.microsoft.com/office/drawing/2014/main" id="{68419538-6440-16E5-BFED-C23B40ED0C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70959"/>
            <a:ext cx="864097" cy="542697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1FCBA0A3-DD01-59EF-DA7D-35D0E999A08B}"/>
              </a:ext>
            </a:extLst>
          </p:cNvPr>
          <p:cNvSpPr txBox="1"/>
          <p:nvPr/>
        </p:nvSpPr>
        <p:spPr>
          <a:xfrm>
            <a:off x="1775489" y="2413656"/>
            <a:ext cx="1496449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11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Serious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incidents </a:t>
            </a:r>
            <a:r>
              <a:rPr lang="fr-FR" sz="800" dirty="0">
                <a:solidFill>
                  <a:srgbClr val="41565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kumimoji="0" lang="fr-F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ompared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r>
              <a:rPr kumimoji="0" lang="fr-F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with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10 in 2024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4E2C286-984D-5078-735C-3F717BC44571}"/>
              </a:ext>
            </a:extLst>
          </p:cNvPr>
          <p:cNvSpPr txBox="1"/>
          <p:nvPr/>
        </p:nvSpPr>
        <p:spPr>
          <a:xfrm>
            <a:off x="3062591" y="2386489"/>
            <a:ext cx="143464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6</a:t>
            </a:r>
            <a:r>
              <a:rPr kumimoji="0" lang="fr-FR" sz="1100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Incidents</a:t>
            </a: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compared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r>
              <a:rPr kumimoji="0" lang="fr-F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with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41565D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 5 in 2024</a:t>
            </a:r>
          </a:p>
        </p:txBody>
      </p:sp>
      <p:pic>
        <p:nvPicPr>
          <p:cNvPr id="25" name="Image 24" descr="Une image contenant noir&#10;&#10;Description générée automatiquement">
            <a:extLst>
              <a:ext uri="{FF2B5EF4-FFF2-40B4-BE49-F238E27FC236}">
                <a16:creationId xmlns:a16="http://schemas.microsoft.com/office/drawing/2014/main" id="{CF697A24-95DD-5FBE-53B2-A84E288A400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41" y="1887657"/>
            <a:ext cx="810919" cy="509299"/>
          </a:xfrm>
          <a:prstGeom prst="rect">
            <a:avLst/>
          </a:prstGeom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CD1CF3E9-CB55-4757-B90A-201A3D8A25C6}"/>
              </a:ext>
            </a:extLst>
          </p:cNvPr>
          <p:cNvSpPr txBox="1"/>
          <p:nvPr/>
        </p:nvSpPr>
        <p:spPr>
          <a:xfrm>
            <a:off x="6898897" y="373813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sz="1600" dirty="0"/>
              <a:t>28 go-teams</a:t>
            </a:r>
            <a:br>
              <a:rPr lang="fr-FR" sz="1600" dirty="0"/>
            </a:br>
            <a:r>
              <a:rPr lang="fr-FR" sz="1600" dirty="0" err="1"/>
              <a:t>dispatched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341434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7EBF5958-0DCC-4E48-B323-D7DA2C739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275606"/>
            <a:ext cx="4618856" cy="2736303"/>
          </a:xfrm>
        </p:spPr>
        <p:txBody>
          <a:bodyPr/>
          <a:lstStyle/>
          <a:p>
            <a:r>
              <a:rPr lang="en-US" sz="2000" dirty="0"/>
              <a:t>The BEA has signed three new </a:t>
            </a:r>
            <a:r>
              <a:rPr lang="en-US" sz="2000" b="1" i="1" dirty="0"/>
              <a:t>cooperation agreements</a:t>
            </a:r>
            <a:r>
              <a:rPr lang="en-US" sz="2000" dirty="0"/>
              <a:t> with foreign investigation authorities, </a:t>
            </a:r>
            <a:r>
              <a:rPr lang="en-US" sz="2000" b="1" i="1" dirty="0"/>
              <a:t>bringing the total to 65 signed agreements</a:t>
            </a:r>
            <a:r>
              <a:rPr lang="en-US" sz="2000" dirty="0"/>
              <a:t>.</a:t>
            </a:r>
            <a:br>
              <a:rPr lang="en-US" sz="2000" dirty="0"/>
            </a:br>
            <a:endParaRPr lang="en-US" sz="2000" dirty="0"/>
          </a:p>
          <a:p>
            <a:r>
              <a:rPr lang="en-US" sz="2000" b="1" i="1" dirty="0"/>
              <a:t>Ten investigators </a:t>
            </a:r>
            <a:r>
              <a:rPr lang="en-US" sz="2000" dirty="0"/>
              <a:t>from foreign countries and eight industry  investigators attended the </a:t>
            </a:r>
            <a:r>
              <a:rPr lang="en-US" sz="2000" b="1" i="1" dirty="0"/>
              <a:t>BEA advanced commercial air transport accident investigation training course</a:t>
            </a:r>
            <a:r>
              <a:rPr lang="en-US" sz="2000" dirty="0"/>
              <a:t>.</a:t>
            </a:r>
            <a:endParaRPr lang="fr-FR" sz="2000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F7F01DE0-7CF0-4BC0-887C-00E7AD363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2025 International </a:t>
            </a:r>
            <a:r>
              <a:rPr lang="fr-FR" dirty="0" err="1"/>
              <a:t>Activities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E9F6C9B-CF86-40BE-8744-18182BBBFF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F51B9B-B3EE-47E6-95BF-DB88A3D6DADE}" type="slidenum">
              <a:rPr lang="fr-FR" smtClean="0"/>
              <a:pPr>
                <a:defRPr/>
              </a:pPr>
              <a:t>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AFF73E-E824-4D39-8ADD-B99CA826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pic>
        <p:nvPicPr>
          <p:cNvPr id="7" name="Image 6" descr="Une image contenant habits, mur, personne, costume&#10;&#10;Description générée automatiquement">
            <a:extLst>
              <a:ext uri="{FF2B5EF4-FFF2-40B4-BE49-F238E27FC236}">
                <a16:creationId xmlns:a16="http://schemas.microsoft.com/office/drawing/2014/main" id="{A696F9EE-B741-4D17-9CF4-797975A97B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01" b="22000"/>
          <a:stretch/>
        </p:blipFill>
        <p:spPr>
          <a:xfrm>
            <a:off x="5004048" y="1080825"/>
            <a:ext cx="2645229" cy="172819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66D244E-D809-4DB9-A4CC-C723DB6A1F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7862" t="13601" r="6876" b="15000"/>
          <a:stretch/>
        </p:blipFill>
        <p:spPr>
          <a:xfrm>
            <a:off x="5436096" y="2870403"/>
            <a:ext cx="3193920" cy="187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84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7EBF5958-0DCC-4E48-B323-D7DA2C739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1800" y="1203598"/>
            <a:ext cx="6246130" cy="3510389"/>
          </a:xfrm>
        </p:spPr>
        <p:txBody>
          <a:bodyPr/>
          <a:lstStyle/>
          <a:p>
            <a:r>
              <a:rPr lang="en-US" sz="2400" dirty="0"/>
              <a:t>3 serious incidents: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Near collision at Nice</a:t>
            </a:r>
            <a:r>
              <a:rPr lang="fr-FR" sz="2000" dirty="0"/>
              <a:t> </a:t>
            </a:r>
            <a:r>
              <a:rPr lang="fr-FR" sz="2000" dirty="0" err="1"/>
              <a:t>airport</a:t>
            </a:r>
            <a:endParaRPr lang="fr-FR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Transit over Paris at 2,000 ft due to a mistaken belief that the aircraft was at FL090</a:t>
            </a:r>
            <a:r>
              <a:rPr lang="fr-FR" sz="2000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FR" sz="2000" dirty="0"/>
              <a:t>DRAIMS </a:t>
            </a:r>
          </a:p>
          <a:p>
            <a:r>
              <a:rPr lang="en-US" sz="2400" dirty="0"/>
              <a:t>Delivery of a new computed tomography scanner and scanning electron microscope</a:t>
            </a:r>
          </a:p>
          <a:p>
            <a:r>
              <a:rPr lang="en-US" sz="2400" dirty="0"/>
              <a:t>ICAO audit: BEA achieves a score of 97,6%</a:t>
            </a:r>
            <a:endParaRPr lang="fr-FR" sz="2400" dirty="0"/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F7F01DE0-7CF0-4BC0-887C-00E7AD363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2025 Highlights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E9F6C9B-CF86-40BE-8744-18182BBBFF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F51B9B-B3EE-47E6-95BF-DB88A3D6DADE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AFF73E-E824-4D39-8ADD-B99CA8266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C7563EC-6527-441D-B8FF-DDF731B2D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70" y="1419622"/>
            <a:ext cx="2554560" cy="255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258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D2E28-E71C-43C1-E436-ACAD97CF8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Other</a:t>
            </a:r>
            <a:r>
              <a:rPr lang="fr-FR" dirty="0"/>
              <a:t> </a:t>
            </a:r>
            <a:r>
              <a:rPr lang="fr-FR" dirty="0" err="1"/>
              <a:t>means</a:t>
            </a:r>
            <a:r>
              <a:rPr lang="fr-FR" dirty="0"/>
              <a:t> of transport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5D1E0804-82DD-D309-393C-9393235B83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7B9EB3-2F08-4EFB-8D9A-E804FFBCA4EB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FE0C01F-3816-CE51-85BF-DAE34F666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ITSA 2026 / BEA 2025 Highlights</a:t>
            </a:r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BF89EB9-A667-104B-F60B-1B3EC1FC2F60}"/>
              </a:ext>
            </a:extLst>
          </p:cNvPr>
          <p:cNvSpPr txBox="1"/>
          <p:nvPr/>
        </p:nvSpPr>
        <p:spPr>
          <a:xfrm>
            <a:off x="434802" y="699542"/>
            <a:ext cx="3705150" cy="424731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Marine </a:t>
            </a:r>
            <a:r>
              <a:rPr lang="fr-FR" dirty="0" err="1"/>
              <a:t>casualties</a:t>
            </a:r>
            <a:r>
              <a:rPr lang="fr-FR" dirty="0"/>
              <a:t> investigation </a:t>
            </a:r>
            <a:r>
              <a:rPr lang="fr-FR" dirty="0" err="1"/>
              <a:t>board</a:t>
            </a:r>
            <a:r>
              <a:rPr lang="fr-FR" dirty="0"/>
              <a:t> </a:t>
            </a:r>
          </a:p>
          <a:p>
            <a:r>
              <a:rPr lang="fr-FR" dirty="0"/>
              <a:t>(13 investigations, 11 </a:t>
            </a:r>
            <a:r>
              <a:rPr lang="fr-FR" dirty="0" err="1"/>
              <a:t>published</a:t>
            </a:r>
            <a:r>
              <a:rPr lang="fr-FR" dirty="0"/>
              <a:t> reports)</a:t>
            </a:r>
          </a:p>
          <a:p>
            <a:endParaRPr lang="fr-FR" dirty="0"/>
          </a:p>
          <a:p>
            <a:r>
              <a:rPr lang="fr-FR" dirty="0" err="1"/>
              <a:t>Expected</a:t>
            </a:r>
            <a:r>
              <a:rPr lang="fr-FR" dirty="0"/>
              <a:t> </a:t>
            </a:r>
            <a:r>
              <a:rPr lang="fr-FR" dirty="0" err="1"/>
              <a:t>regulatory</a:t>
            </a:r>
            <a:r>
              <a:rPr lang="fr-FR" dirty="0"/>
              <a:t> </a:t>
            </a:r>
            <a:r>
              <a:rPr lang="fr-FR" dirty="0" err="1"/>
              <a:t>amendments</a:t>
            </a:r>
            <a:r>
              <a:rPr lang="fr-FR" dirty="0"/>
              <a:t>:</a:t>
            </a:r>
          </a:p>
          <a:p>
            <a:pPr marL="285750" indent="-285750">
              <a:buFontTx/>
              <a:buChar char="-"/>
            </a:pPr>
            <a:r>
              <a:rPr lang="en-US" dirty="0"/>
              <a:t>Fatal injury within 30 days of an accident;</a:t>
            </a:r>
          </a:p>
          <a:p>
            <a:pPr marL="285750" indent="-285750">
              <a:buFontTx/>
              <a:buChar char="-"/>
            </a:pPr>
            <a:r>
              <a:rPr lang="en-US" dirty="0"/>
              <a:t>Deadline for submitting comments (30 days);</a:t>
            </a:r>
          </a:p>
          <a:p>
            <a:pPr marL="285750" indent="-285750">
              <a:buFontTx/>
              <a:buChar char="-"/>
            </a:pPr>
            <a:r>
              <a:rPr lang="en-US" dirty="0"/>
              <a:t>Inclusion of accidents involving fishing vessels &lt;15m;</a:t>
            </a:r>
          </a:p>
          <a:p>
            <a:pPr marL="285750" indent="-285750">
              <a:buFontTx/>
              <a:buChar char="-"/>
            </a:pPr>
            <a:r>
              <a:rPr lang="en-US" dirty="0"/>
              <a:t>Protection of information from disclosure for purposes other than the investigation.</a:t>
            </a:r>
            <a:endParaRPr lang="fr-FR" dirty="0"/>
          </a:p>
          <a:p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6ACEBE6-8821-AF44-EC28-24FB3E3E3FE2}"/>
              </a:ext>
            </a:extLst>
          </p:cNvPr>
          <p:cNvSpPr txBox="1"/>
          <p:nvPr/>
        </p:nvSpPr>
        <p:spPr>
          <a:xfrm>
            <a:off x="4644008" y="693603"/>
            <a:ext cx="3705150" cy="378565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Rail-Road-</a:t>
            </a:r>
            <a:r>
              <a:rPr lang="fr-FR" dirty="0" err="1"/>
              <a:t>Waterways</a:t>
            </a:r>
            <a:r>
              <a:rPr lang="fr-FR" dirty="0"/>
              <a:t> investigation </a:t>
            </a:r>
            <a:r>
              <a:rPr lang="fr-FR" dirty="0" err="1"/>
              <a:t>board</a:t>
            </a:r>
            <a:r>
              <a:rPr lang="fr-FR" dirty="0"/>
              <a:t> </a:t>
            </a:r>
          </a:p>
          <a:p>
            <a:endParaRPr lang="fr-FR" dirty="0"/>
          </a:p>
          <a:p>
            <a:r>
              <a:rPr lang="fr-FR" dirty="0"/>
              <a:t>700 </a:t>
            </a:r>
            <a:r>
              <a:rPr lang="fr-FR" dirty="0" err="1"/>
              <a:t>events</a:t>
            </a:r>
            <a:r>
              <a:rPr lang="fr-FR" dirty="0"/>
              <a:t> </a:t>
            </a:r>
            <a:r>
              <a:rPr lang="fr-FR" dirty="0" err="1"/>
              <a:t>reviewed</a:t>
            </a:r>
            <a:endParaRPr lang="fr-FR" dirty="0"/>
          </a:p>
          <a:p>
            <a:r>
              <a:rPr lang="fr-FR" dirty="0"/>
              <a:t>9 investigations</a:t>
            </a:r>
          </a:p>
          <a:p>
            <a:r>
              <a:rPr lang="fr-FR" dirty="0"/>
              <a:t>13 </a:t>
            </a:r>
            <a:r>
              <a:rPr lang="fr-FR" dirty="0" err="1"/>
              <a:t>published</a:t>
            </a:r>
            <a:r>
              <a:rPr lang="fr-FR" dirty="0"/>
              <a:t> reports (7 </a:t>
            </a:r>
            <a:r>
              <a:rPr lang="fr-FR" dirty="0" err="1"/>
              <a:t>concerning</a:t>
            </a:r>
            <a:r>
              <a:rPr lang="fr-FR" dirty="0"/>
              <a:t> rail accidents)</a:t>
            </a:r>
          </a:p>
          <a:p>
            <a:endParaRPr lang="fr-FR" dirty="0"/>
          </a:p>
          <a:p>
            <a:r>
              <a:rPr lang="en-US" dirty="0"/>
              <a:t>Publication of a study on traffic accidents involving submersion in a body of water or a watercourse </a:t>
            </a:r>
            <a:r>
              <a:rPr lang="en-US" sz="1200" dirty="0"/>
              <a:t>(available on https://www.bea-tt.developpement-durable.gouv.fr/les-transports-routiers-r27.html)</a:t>
            </a:r>
            <a:endParaRPr lang="fr-FR" sz="12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0374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Espace réservé du contenu 14" descr="Une image contenant texte, Police, blanc, logo&#10;&#10;Description générée automatiquement">
            <a:extLst>
              <a:ext uri="{FF2B5EF4-FFF2-40B4-BE49-F238E27FC236}">
                <a16:creationId xmlns:a16="http://schemas.microsoft.com/office/drawing/2014/main" id="{9A2ED340-1507-C60B-1F2E-BB3887199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89990"/>
            <a:ext cx="8229600" cy="3282682"/>
          </a:xfrm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08BB858F-5663-E0DC-4B3D-F9482FF0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AEF87E1-863C-7AD5-108B-F2FB6A0E63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F51B9B-B3EE-47E6-95BF-DB88A3D6DADE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96B052-6EBC-6D80-4AC6-A82667F54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ITSA 2026 / BEA 2025 Highlights</a:t>
            </a:r>
            <a:endParaRPr lang="fr-FR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F747D5-6DE5-FDAE-D49F-75EF9BB5E10A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E8A047-20D7-A90D-5508-870FA7226128}"/>
              </a:ext>
            </a:extLst>
          </p:cNvPr>
          <p:cNvSpPr/>
          <p:nvPr/>
        </p:nvSpPr>
        <p:spPr>
          <a:xfrm>
            <a:off x="-13726" y="3834606"/>
            <a:ext cx="9180512" cy="57101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6BA6BF37-EC3F-457A-9093-91CCE044A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09" y="64840"/>
            <a:ext cx="747582" cy="674693"/>
          </a:xfrm>
          <a:prstGeom prst="rect">
            <a:avLst/>
          </a:prstGeom>
        </p:spPr>
      </p:pic>
      <p:pic>
        <p:nvPicPr>
          <p:cNvPr id="20" name="Image 19" descr="Une image contenant texte, Police, blanc, logo&#10;&#10;Description générée automatiquement">
            <a:extLst>
              <a:ext uri="{FF2B5EF4-FFF2-40B4-BE49-F238E27FC236}">
                <a16:creationId xmlns:a16="http://schemas.microsoft.com/office/drawing/2014/main" id="{2A2C0D59-2F47-4501-8694-0EC407BB65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15799"/>
            <a:ext cx="2643313" cy="1054384"/>
          </a:xfrm>
          <a:prstGeom prst="rect">
            <a:avLst/>
          </a:prstGeom>
        </p:spPr>
      </p:pic>
      <p:pic>
        <p:nvPicPr>
          <p:cNvPr id="22" name="Image 21" descr="Une image contenant symbole&#10;&#10;Description générée automatiquement">
            <a:extLst>
              <a:ext uri="{FF2B5EF4-FFF2-40B4-BE49-F238E27FC236}">
                <a16:creationId xmlns:a16="http://schemas.microsoft.com/office/drawing/2014/main" id="{E5462DE5-4701-444D-816D-9260C7C473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67" y="3007463"/>
            <a:ext cx="1674362" cy="113992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4" name="Image 23" descr="Une image contenant boîte, conception&#10;&#10;Description générée automatiquement">
            <a:extLst>
              <a:ext uri="{FF2B5EF4-FFF2-40B4-BE49-F238E27FC236}">
                <a16:creationId xmlns:a16="http://schemas.microsoft.com/office/drawing/2014/main" id="{59189432-6D77-47B1-A2CE-C88F1671FE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254" y="3018887"/>
            <a:ext cx="1674362" cy="113293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age 25" descr="Une image contenant conception&#10;&#10;Description générée automatiquement">
            <a:extLst>
              <a:ext uri="{FF2B5EF4-FFF2-40B4-BE49-F238E27FC236}">
                <a16:creationId xmlns:a16="http://schemas.microsoft.com/office/drawing/2014/main" id="{3F7DECA8-A17B-413D-8DBF-D150D96118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41" y="3013594"/>
            <a:ext cx="1674362" cy="113600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8" name="Image 27" descr="Une image contenant clipart, croquis, illustration, dessin humoristique&#10;&#10;Description générée automatiquement">
            <a:extLst>
              <a:ext uri="{FF2B5EF4-FFF2-40B4-BE49-F238E27FC236}">
                <a16:creationId xmlns:a16="http://schemas.microsoft.com/office/drawing/2014/main" id="{E5885C8F-C1C7-4735-9063-8D28F0D1586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007463"/>
            <a:ext cx="1674362" cy="115391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792FFBE6-C3FC-459A-AA26-2F147308050D}"/>
              </a:ext>
            </a:extLst>
          </p:cNvPr>
          <p:cNvSpPr txBox="1"/>
          <p:nvPr/>
        </p:nvSpPr>
        <p:spPr>
          <a:xfrm>
            <a:off x="4324947" y="1332528"/>
            <a:ext cx="38164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>
                <a:solidFill>
                  <a:srgbClr val="E96032"/>
                </a:solidFill>
              </a:rPr>
              <a:t>BEA</a:t>
            </a:r>
            <a:br>
              <a:rPr lang="fr-FR" sz="1400" i="1" dirty="0">
                <a:solidFill>
                  <a:srgbClr val="E96032"/>
                </a:solidFill>
              </a:rPr>
            </a:br>
            <a:r>
              <a:rPr lang="fr-FR" sz="1400" i="1" dirty="0">
                <a:solidFill>
                  <a:srgbClr val="E96032"/>
                </a:solidFill>
              </a:rPr>
              <a:t>10 Rue de Paris</a:t>
            </a:r>
            <a:br>
              <a:rPr lang="fr-FR" sz="1400" i="1" dirty="0">
                <a:solidFill>
                  <a:srgbClr val="E96032"/>
                </a:solidFill>
              </a:rPr>
            </a:br>
            <a:r>
              <a:rPr lang="fr-FR" sz="1400" i="1" dirty="0">
                <a:solidFill>
                  <a:srgbClr val="E96032"/>
                </a:solidFill>
              </a:rPr>
              <a:t>Aéroport du Bourget</a:t>
            </a:r>
            <a:br>
              <a:rPr lang="fr-FR" sz="1400" i="1" dirty="0">
                <a:solidFill>
                  <a:srgbClr val="E96032"/>
                </a:solidFill>
              </a:rPr>
            </a:br>
            <a:r>
              <a:rPr lang="fr-FR" sz="1400" i="1" dirty="0">
                <a:solidFill>
                  <a:srgbClr val="E96032"/>
                </a:solidFill>
              </a:rPr>
              <a:t>93350 LE BOURGET</a:t>
            </a:r>
            <a:br>
              <a:rPr lang="fr-FR" sz="1400" i="1" dirty="0">
                <a:solidFill>
                  <a:srgbClr val="E96032"/>
                </a:solidFill>
              </a:rPr>
            </a:br>
            <a:r>
              <a:rPr lang="fr-FR" sz="1400" i="1" dirty="0">
                <a:solidFill>
                  <a:srgbClr val="E96032"/>
                </a:solidFill>
              </a:rPr>
              <a:t>FRANCE</a:t>
            </a:r>
          </a:p>
        </p:txBody>
      </p:sp>
    </p:spTree>
    <p:extLst>
      <p:ext uri="{BB962C8B-B14F-4D97-AF65-F5344CB8AC3E}">
        <p14:creationId xmlns:p14="http://schemas.microsoft.com/office/powerpoint/2010/main" val="3579196953"/>
      </p:ext>
    </p:extLst>
  </p:cSld>
  <p:clrMapOvr>
    <a:masterClrMapping/>
  </p:clrMapOvr>
</p:sld>
</file>

<file path=ppt/theme/theme1.xml><?xml version="1.0" encoding="utf-8"?>
<a:theme xmlns:a="http://schemas.openxmlformats.org/drawingml/2006/main" name="Présentation institutionnelle BEA VA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Présentation institutionnelle BEA VA 2015</Template>
  <TotalTime>4032</TotalTime>
  <Words>442</Words>
  <Application>Microsoft Office PowerPoint</Application>
  <PresentationFormat>Affichage à l'écran (16:9)</PresentationFormat>
  <Paragraphs>65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Arial</vt:lpstr>
      <vt:lpstr>Arial Narrow</vt:lpstr>
      <vt:lpstr>Calibri</vt:lpstr>
      <vt:lpstr>Open Sans</vt:lpstr>
      <vt:lpstr>Wingdings</vt:lpstr>
      <vt:lpstr>Wingdings 3</vt:lpstr>
      <vt:lpstr>Présentation institutionnelle BEA VA 2015</vt:lpstr>
      <vt:lpstr>Présentation PowerPoint</vt:lpstr>
      <vt:lpstr>Pierre-Yves Huerre, Director of BEA since 2024</vt:lpstr>
      <vt:lpstr>2025 Investigations Overview</vt:lpstr>
      <vt:lpstr>2025 International Activities</vt:lpstr>
      <vt:lpstr>2025 Highlights</vt:lpstr>
      <vt:lpstr>Other means of transport</vt:lpstr>
      <vt:lpstr>Présentation PowerPoint</vt:lpstr>
    </vt:vector>
  </TitlesOfParts>
  <Company>BEA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Sébastien Barthe</dc:creator>
  <cp:lastModifiedBy>Pierre-Yves HUERRE</cp:lastModifiedBy>
  <cp:revision>217</cp:revision>
  <cp:lastPrinted>2025-09-19T15:21:48Z</cp:lastPrinted>
  <dcterms:created xsi:type="dcterms:W3CDTF">2015-03-03T15:03:18Z</dcterms:created>
  <dcterms:modified xsi:type="dcterms:W3CDTF">2026-07-23T11:35:41Z</dcterms:modified>
</cp:coreProperties>
</file>